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60" r:id="rId3"/>
    <p:sldId id="262" r:id="rId4"/>
    <p:sldId id="263" r:id="rId5"/>
    <p:sldId id="257" r:id="rId6"/>
    <p:sldId id="258" r:id="rId7"/>
    <p:sldId id="264" r:id="rId8"/>
    <p:sldId id="259" r:id="rId9"/>
    <p:sldId id="287" r:id="rId10"/>
    <p:sldId id="288" r:id="rId11"/>
    <p:sldId id="271" r:id="rId12"/>
    <p:sldId id="273" r:id="rId13"/>
    <p:sldId id="272" r:id="rId14"/>
    <p:sldId id="261" r:id="rId15"/>
    <p:sldId id="265" r:id="rId16"/>
    <p:sldId id="279" r:id="rId17"/>
    <p:sldId id="266" r:id="rId18"/>
    <p:sldId id="267" r:id="rId19"/>
    <p:sldId id="268" r:id="rId20"/>
    <p:sldId id="269" r:id="rId21"/>
    <p:sldId id="270" r:id="rId22"/>
    <p:sldId id="274" r:id="rId23"/>
    <p:sldId id="278" r:id="rId24"/>
    <p:sldId id="275" r:id="rId25"/>
    <p:sldId id="276" r:id="rId26"/>
    <p:sldId id="277" r:id="rId27"/>
    <p:sldId id="290" r:id="rId28"/>
    <p:sldId id="289" r:id="rId29"/>
    <p:sldId id="291" r:id="rId30"/>
    <p:sldId id="292" r:id="rId31"/>
    <p:sldId id="293" r:id="rId32"/>
    <p:sldId id="294" r:id="rId33"/>
    <p:sldId id="295" r:id="rId34"/>
    <p:sldId id="296" r:id="rId35"/>
    <p:sldId id="280" r:id="rId36"/>
    <p:sldId id="281" r:id="rId37"/>
    <p:sldId id="282" r:id="rId38"/>
    <p:sldId id="283" r:id="rId39"/>
    <p:sldId id="284" r:id="rId40"/>
    <p:sldId id="285" r:id="rId41"/>
    <p:sldId id="286" r:id="rId42"/>
  </p:sldIdLst>
  <p:sldSz cx="9144000" cy="6858000" type="screen4x3"/>
  <p:notesSz cx="6797675" cy="9929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FAF82-4777-4C9B-B3C1-1E656F9FEB80}" type="datetimeFigureOut">
              <a:rPr lang="ru-RU" smtClean="0"/>
              <a:t>30.10.2014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392AA-AEBA-478E-8345-C535D140DF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FAF82-4777-4C9B-B3C1-1E656F9FEB80}" type="datetimeFigureOut">
              <a:rPr lang="ru-RU" smtClean="0"/>
              <a:t>30.10.2014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392AA-AEBA-478E-8345-C535D140DF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FAF82-4777-4C9B-B3C1-1E656F9FEB80}" type="datetimeFigureOut">
              <a:rPr lang="ru-RU" smtClean="0"/>
              <a:t>30.10.2014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392AA-AEBA-478E-8345-C535D140DF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FAF82-4777-4C9B-B3C1-1E656F9FEB80}" type="datetimeFigureOut">
              <a:rPr lang="ru-RU" smtClean="0"/>
              <a:t>30.10.2014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392AA-AEBA-478E-8345-C535D140DF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FAF82-4777-4C9B-B3C1-1E656F9FEB80}" type="datetimeFigureOut">
              <a:rPr lang="ru-RU" smtClean="0"/>
              <a:t>30.10.2014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392AA-AEBA-478E-8345-C535D140DF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FAF82-4777-4C9B-B3C1-1E656F9FEB80}" type="datetimeFigureOut">
              <a:rPr lang="ru-RU" smtClean="0"/>
              <a:t>30.10.2014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392AA-AEBA-478E-8345-C535D140DF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FAF82-4777-4C9B-B3C1-1E656F9FEB80}" type="datetimeFigureOut">
              <a:rPr lang="ru-RU" smtClean="0"/>
              <a:t>30.10.2014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392AA-AEBA-478E-8345-C535D140DF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FAF82-4777-4C9B-B3C1-1E656F9FEB80}" type="datetimeFigureOut">
              <a:rPr lang="ru-RU" smtClean="0"/>
              <a:t>30.10.2014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392AA-AEBA-478E-8345-C535D140DF7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FAF82-4777-4C9B-B3C1-1E656F9FEB80}" type="datetimeFigureOut">
              <a:rPr lang="ru-RU" smtClean="0"/>
              <a:t>30.10.2014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FC392AA-AEBA-478E-8345-C535D140DF7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FAF82-4777-4C9B-B3C1-1E656F9FEB80}" type="datetimeFigureOut">
              <a:rPr lang="ru-RU" smtClean="0"/>
              <a:t>30.10.2014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392AA-AEBA-478E-8345-C535D140DF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FAF82-4777-4C9B-B3C1-1E656F9FEB80}" type="datetimeFigureOut">
              <a:rPr lang="ru-RU" smtClean="0"/>
              <a:t>30.10.2014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392AA-AEBA-478E-8345-C535D140DF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1FC392AA-AEBA-478E-8345-C535D140DF79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519FAF82-4777-4C9B-B3C1-1E656F9FEB80}" type="datetimeFigureOut">
              <a:rPr lang="ru-RU" smtClean="0"/>
              <a:t>30.10.2014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28065" y="2492896"/>
            <a:ext cx="8568952" cy="2072521"/>
          </a:xfrm>
        </p:spPr>
        <p:txBody>
          <a:bodyPr/>
          <a:lstStyle/>
          <a:p>
            <a:pPr algn="ctr"/>
            <a:r>
              <a:rPr lang="ru-RU" sz="6000" b="1" dirty="0" smtClean="0"/>
              <a:t>КОНСТИТУЦИОННОЕ ПРАВО</a:t>
            </a:r>
            <a:endParaRPr lang="ru-RU" sz="6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5013176"/>
            <a:ext cx="6461760" cy="513184"/>
          </a:xfrm>
        </p:spPr>
        <p:txBody>
          <a:bodyPr/>
          <a:lstStyle/>
          <a:p>
            <a:pPr algn="ctr"/>
            <a:r>
              <a:rPr lang="ru-RU" dirty="0" smtClean="0"/>
              <a:t>ПОНЯТИЕ. ОСНОВНАЯ ХАРАКТЕРИСТИКА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2650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Конституционное право России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714" y="2057400"/>
            <a:ext cx="8280920" cy="4800600"/>
          </a:xfrm>
        </p:spPr>
        <p:txBody>
          <a:bodyPr>
            <a:normAutofit/>
          </a:bodyPr>
          <a:lstStyle/>
          <a:p>
            <a:pPr algn="just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Ведущая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отрасль российской правовой системы, рассматривающая принципы организации и порядок функционирования органов государственной власти и управления, правовое положение граждан и их взаимоотношения с государством и другие правовые принципы и нормы, обладающие высшей юридической силой. </a:t>
            </a:r>
          </a:p>
        </p:txBody>
      </p:sp>
    </p:spTree>
    <p:extLst>
      <p:ext uri="{BB962C8B-B14F-4D97-AF65-F5344CB8AC3E}">
        <p14:creationId xmlns:p14="http://schemas.microsoft.com/office/powerpoint/2010/main" val="1703011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724484"/>
          </a:xfrm>
        </p:spPr>
        <p:txBody>
          <a:bodyPr>
            <a:normAutofit/>
          </a:bodyPr>
          <a:lstStyle/>
          <a:p>
            <a:r>
              <a:rPr lang="ru-RU" b="1" dirty="0" smtClean="0"/>
              <a:t>Принципы конституционного права: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777283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Республиканская форма правления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Народный суверенитет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 и нерушимость прав и свобод человека и гражданина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Разделение властей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Федерализм</a:t>
            </a:r>
          </a:p>
        </p:txBody>
      </p:sp>
    </p:spTree>
    <p:extLst>
      <p:ext uri="{BB962C8B-B14F-4D97-AF65-F5344CB8AC3E}">
        <p14:creationId xmlns:p14="http://schemas.microsoft.com/office/powerpoint/2010/main" val="2548428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940508"/>
          </a:xfrm>
        </p:spPr>
        <p:txBody>
          <a:bodyPr>
            <a:normAutofit/>
          </a:bodyPr>
          <a:lstStyle/>
          <a:p>
            <a:r>
              <a:rPr lang="ru-RU" b="1" dirty="0" smtClean="0"/>
              <a:t>Основные источники Конституционного права: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2564904"/>
            <a:ext cx="8229600" cy="3489251"/>
          </a:xfrm>
        </p:spPr>
        <p:txBody>
          <a:bodyPr>
            <a:normAutofit lnSpcReduction="10000"/>
          </a:bodyPr>
          <a:lstStyle/>
          <a:p>
            <a:r>
              <a:rPr lang="ru-RU" sz="2800" dirty="0" smtClean="0">
                <a:latin typeface="Times New Roman" panose="02020603050405020304" pitchFamily="18" charset="0"/>
              </a:rPr>
              <a:t>Конституция Российской Федерации</a:t>
            </a:r>
          </a:p>
          <a:p>
            <a:r>
              <a:rPr lang="ru-RU" sz="2800" dirty="0" smtClean="0">
                <a:latin typeface="Times New Roman" panose="02020603050405020304" pitchFamily="18" charset="0"/>
              </a:rPr>
              <a:t>Федеральные конституционные законы: о референдуме, о Конституционном суде, о судебной системе, о выборах Президента РФ.,  о выборах депутатов Государственной Думы, об основных гарантиях избирательных прав граждан РФ, об общих принципах организации местного самоуправления и др.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3704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2372556"/>
          </a:xfrm>
        </p:spPr>
        <p:txBody>
          <a:bodyPr/>
          <a:lstStyle/>
          <a:p>
            <a:r>
              <a:rPr lang="ru-RU" b="1" dirty="0" smtClean="0"/>
              <a:t>Конституционное право регулирует два основных блока общественных отношений: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3356992"/>
            <a:ext cx="8229600" cy="3201219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Связанное с правом статуса личности и её взаимоотношения с государством и гражданским обществом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Связанные о организацией государства и функционированием публичной власти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0856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229600" cy="6336704"/>
          </a:xfrm>
        </p:spPr>
        <p:txBody>
          <a:bodyPr>
            <a:normAutofit/>
          </a:bodyPr>
          <a:lstStyle/>
          <a:p>
            <a:r>
              <a:rPr lang="ru-RU" sz="2700" dirty="0" smtClean="0">
                <a:latin typeface="Times New Roman" panose="02020603050405020304" pitchFamily="18" charset="0"/>
              </a:rPr>
              <a:t>Следует помнить, что </a:t>
            </a:r>
            <a:r>
              <a:rPr lang="ru-RU" sz="2700" b="1" i="1" u="sng" dirty="0" smtClean="0">
                <a:latin typeface="Times New Roman" panose="02020603050405020304" pitchFamily="18" charset="0"/>
              </a:rPr>
              <a:t>Конституционное право </a:t>
            </a:r>
            <a:r>
              <a:rPr lang="ru-RU" sz="2700" dirty="0" smtClean="0">
                <a:latin typeface="Times New Roman" panose="02020603050405020304" pitchFamily="18" charset="0"/>
              </a:rPr>
              <a:t>регулирует лишь основы указанных общественных отношений, тогда как детальное регулирования  различных аспектов правового статуса личности (права, обязанности, гарантии и т.п.), а также статуса и функционирования различных государственных органов и иных властных институтов осуществляется нормами иных отраслей российского права (гражданского, трудового, земельного и т.д.).</a:t>
            </a:r>
          </a:p>
          <a:p>
            <a:r>
              <a:rPr lang="ru-RU" sz="2700" dirty="0" smtClean="0">
                <a:latin typeface="Times New Roman" panose="02020603050405020304" pitchFamily="18" charset="0"/>
              </a:rPr>
              <a:t>При этом, существуют отношения регулируемые нормами только Конституционного права –статус Президента, палат Федерального Собрания-Парламента РФ, законодательный процесс и др.</a:t>
            </a:r>
            <a:endParaRPr lang="ru-RU" sz="27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898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Именно конституционное право лежит в основе </a:t>
            </a:r>
            <a:r>
              <a:rPr lang="ru-RU" sz="24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всей правовой системы России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 базе норм данной отрасли права функционируют российское государство и общество, конституционные нормы лежат в основе развитого отраслевого законодательства РФ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Существует понятие </a:t>
            </a:r>
            <a:r>
              <a:rPr lang="ru-RU" sz="24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Конституционализм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–это политическая система, опирающаяся на конституцию, конституционные методы правления; это также учение о конституции как основном инструменте политический власти.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определённой долей условности в системе Конституционного права России можно выделить </a:t>
            </a:r>
            <a:r>
              <a:rPr lang="ru-RU" sz="24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две части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(схема 1)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312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Конституционное право Российской Федерации: конспект лекций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03648" y="0"/>
            <a:ext cx="5976664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5833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426170"/>
          </a:xfrm>
        </p:spPr>
        <p:txBody>
          <a:bodyPr/>
          <a:lstStyle/>
          <a:p>
            <a:pPr algn="ctr"/>
            <a:r>
              <a:rPr lang="ru-RU" b="1" dirty="0" smtClean="0"/>
              <a:t>ИСТОРИЯ СОЗДАНИЯ КОНСТИТУЦИЙ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16832"/>
            <a:ext cx="7620000" cy="4483968"/>
          </a:xfrm>
        </p:spPr>
        <p:txBody>
          <a:bodyPr>
            <a:normAutofit fontScale="25000" lnSpcReduction="20000"/>
          </a:bodyPr>
          <a:lstStyle/>
          <a:p>
            <a:pPr marL="571500" indent="-457200" algn="just">
              <a:buFont typeface="+mj-lt"/>
              <a:buAutoNum type="arabicPeriod"/>
            </a:pP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Конституция 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РСФСР от </a:t>
            </a:r>
            <a:r>
              <a:rPr lang="ru-RU" sz="9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июля 1918 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Принята 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V Всероссийском съезде Советов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Планировалась 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временная, для переходного этапа от капитализму к социализму. Россия объявлялась республикой рабочих и крестьян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71500" indent="-457200" algn="just">
              <a:buFont typeface="+mj-lt"/>
              <a:buAutoNum type="arabicPeriod"/>
            </a:pPr>
            <a:endParaRPr lang="ru-RU" sz="9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457200" algn="just">
              <a:buFont typeface="+mj-lt"/>
              <a:buAutoNum type="arabicPeriod"/>
            </a:pP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Конституция 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СССР от </a:t>
            </a:r>
            <a:r>
              <a:rPr lang="ru-RU" sz="9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31 января 1924 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Принята 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II 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Всесоюзном 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съезде </a:t>
            </a: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Советов Главное 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значение: юридически оформляла создание нового государства – СССР, в которое изначально вошли Россия (РСФСР), Украина (УССР), Белоруссия (БССР) и Закавказская республика (ЗСФСР), включавшая Азербайджан, Армению и Грузию.</a:t>
            </a:r>
          </a:p>
          <a:p>
            <a:pPr marL="114300" indent="0" algn="just">
              <a:buNone/>
            </a:pPr>
            <a:endParaRPr lang="ru-RU" sz="9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457200">
              <a:buFont typeface="+mj-lt"/>
              <a:buAutoNum type="arabicPeriod"/>
            </a:pPr>
            <a:endParaRPr lang="ru-RU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457200">
              <a:buFont typeface="+mj-lt"/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3984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7620000" cy="6140152"/>
          </a:xfrm>
        </p:spPr>
        <p:txBody>
          <a:bodyPr>
            <a:normAutofit/>
          </a:bodyPr>
          <a:lstStyle/>
          <a:p>
            <a:pPr marL="571500" indent="-457200" algn="just">
              <a:buFont typeface="+mj-lt"/>
              <a:buAutoNum type="arabicPeriod" startAt="3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Конституция СССР от </a:t>
            </a:r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декабря 1936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(«Сталинская Конституция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») Принята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VIII чрезвычайном Съезде Советов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Формально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была очень демократичной, но фактически мало что из Конституции соблюдалось, страна в основном жила по чрезвычайным документам – указам, постановлениям и т.п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71500" indent="-457200" algn="just">
              <a:buFont typeface="+mj-lt"/>
              <a:buAutoNum type="arabicPeriod" startAt="4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Конституция СССР от </a:t>
            </a:r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7 октября 1977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(«Брежневская Конституция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») Принята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сессии Верховного Совета СССР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Ее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называли «конституцией развитого социализма». В ней появилась знаменитая 6-я статья «О руководящей и направляющей роли КПСС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. 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 1980-начале 1990-х гг. было принято много поправок к Конституции СССР 1977 г., отражающих новые политические реалии.</a:t>
            </a:r>
          </a:p>
          <a:p>
            <a:pPr marL="571500" indent="-457200">
              <a:buFont typeface="+mj-lt"/>
              <a:buAutoNum type="arabicPeriod" startAt="3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457200">
              <a:buFont typeface="+mj-lt"/>
              <a:buAutoNum type="arabicPeriod" startAt="3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04539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 smtClean="0"/>
              <a:t>ДЕЙСТВУЮЩАЯ        </a:t>
            </a:r>
            <a:r>
              <a:rPr lang="ru-RU" b="1" dirty="0" smtClean="0"/>
              <a:t>конституция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340768"/>
            <a:ext cx="7897688" cy="5184576"/>
          </a:xfrm>
        </p:spPr>
        <p:txBody>
          <a:bodyPr>
            <a:norm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Действующая Конституция Российской Федерации была принята на Всенародном референдуме 12 декабря 1993 года. Она отразила ликвидацию системы Советов и утвердила новые принципы государственного устройства страны. С ее принятием прекратила свое действие Конституция Российской Федерации от 12 апреля 1978 г.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Конституция состоит из преамбулы, двух разделов, 9 глав, 137 статей и 9 параграфов переходных и заключительных положений. Она закрепляет основы конституционного строя РФ, права и свободы человека, гражданское, федеративное устройство, организацию высших органов государственной власти.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988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348" y="0"/>
            <a:ext cx="8367076" cy="6669360"/>
          </a:xfrm>
        </p:spPr>
        <p:txBody>
          <a:bodyPr>
            <a:normAutofit/>
          </a:bodyPr>
          <a:lstStyle/>
          <a:p>
            <a:pPr algn="just"/>
            <a:r>
              <a:rPr lang="ru-RU" sz="26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Преамбула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Конституции РФ представляет собой небольшой вводный текст, имеющий важное концептуально-идеологическое значение. Она провозглашает идею приоритета прав и свобод человека, настраивает общество на гражданский мир и согласие.</a:t>
            </a:r>
          </a:p>
          <a:p>
            <a:pPr algn="just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</a:t>
            </a:r>
            <a:r>
              <a:rPr lang="ru-RU" sz="26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Конституции 1993 г.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Российская Федерация есть демократическое федеративное правовое государство с республиканской формой правления. Высшей ценностью провозглашаются человек, его права и свободы. Носителем суверенитета и единственным источником власти является многонациональный народ Российской Федерации. Декларируется принцип разделения властей – законодательной, исполнительной и судебной.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2085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8685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Осуществление государственной власти в РФ  (главы 4-7)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3417243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Президент РФ, его полномочия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Собрание –парламент Российской Федерации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Правительство РФ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Судебная власть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1418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ПРЕЗИДЕНТ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7571184" cy="5184576"/>
          </a:xfrm>
        </p:spPr>
        <p:txBody>
          <a:bodyPr>
            <a:noAutofit/>
          </a:bodyPr>
          <a:lstStyle/>
          <a:p>
            <a:pPr algn="just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выборный глава государства в большинстве современных государств с республиканской формой правления.</a:t>
            </a:r>
          </a:p>
          <a:p>
            <a:pPr algn="just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нашей стране институт президентской власти достаточно нов. Впервые институт президентской власти был введен еще в СССР в период так называемой "перестройки". Далее наступила очередь республик, входивших в СССР. Первый Президент Российской Федерации был всенародно избран в 1991 году.</a:t>
            </a:r>
          </a:p>
        </p:txBody>
      </p:sp>
    </p:spTree>
    <p:extLst>
      <p:ext uri="{BB962C8B-B14F-4D97-AF65-F5344CB8AC3E}">
        <p14:creationId xmlns:p14="http://schemas.microsoft.com/office/powerpoint/2010/main" val="3516630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229600" cy="5937523"/>
          </a:xfrm>
        </p:spPr>
        <p:txBody>
          <a:bodyPr>
            <a:noAutofit/>
          </a:bodyPr>
          <a:lstStyle/>
          <a:p>
            <a:pPr algn="just"/>
            <a:r>
              <a:rPr lang="ru-RU" sz="2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Конституции Российской Федерации, Президент РФ является главой государства, гарантом Конституции, прав и свобод человека. Он определяет основные направления внутренней и внешней политики, представляет Россию внутри страны и в международных отношениях.</a:t>
            </a:r>
          </a:p>
          <a:p>
            <a:pPr algn="just"/>
            <a:r>
              <a:rPr lang="ru-RU" sz="2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Конституция РФ наделяет Президента РФ очень большими полномочиями. В течение </a:t>
            </a:r>
            <a:r>
              <a:rPr lang="ru-RU" sz="23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шести лет </a:t>
            </a:r>
            <a:r>
              <a:rPr lang="ru-RU" sz="2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срока своего пребывания на посту - Президент участвует в формировании Правительства РФ, председателя Центрального банка РФ, состава Конституционного, Верховного и Высшего арбитражного судов РФ, предлагает кандидатуру Генерального прокурора РФ, формирует и возглавляет Совет Безопасности РФ, назначает и освобождает высшее командование Вооруженных Сил РФ, назначает и отзывает послов. </a:t>
            </a:r>
            <a:endParaRPr lang="ru-RU" sz="2350" dirty="0"/>
          </a:p>
        </p:txBody>
      </p:sp>
    </p:spTree>
    <p:extLst>
      <p:ext uri="{BB962C8B-B14F-4D97-AF65-F5344CB8AC3E}">
        <p14:creationId xmlns:p14="http://schemas.microsoft.com/office/powerpoint/2010/main" val="1765192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229600" cy="5793507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 назначает выборы Государственной Думы, может распустить ее в случаях, предусмотренных Конституцией, назначает референдумы, вносит законопроекты, подписывает и обнародует федеральные законы, обращается к Федеральному Собранию с ежегодными посланиями о положении в стране. Он является Верховным Главнокомандующим Вооруженными Силами РФ, может ввести в стране чрезвычайное положение. </a:t>
            </a:r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Президент РФ может быть отрешен от должности Советом Федерации только на основании выдвинутого Государственной Думой обвинения в государственной измене или совершении иного тяжкого преступления.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8988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ПАРЛАМЕНТ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96752"/>
            <a:ext cx="7980040" cy="5400600"/>
          </a:xfrm>
        </p:spPr>
        <p:txBody>
          <a:bodyPr>
            <a:normAutofit/>
          </a:bodyPr>
          <a:lstStyle/>
          <a:p>
            <a:pPr algn="just"/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высший выборный представительный орган государственной власти. Парламентом России ныне является Федеральное Собрание, пришедшее на смену Верховному Совету РФ. Федеральное Собрание состоит из двух палат: Совета Федерации и Государственной Думы. Палаты заседают раздельно. Предметы их ведения различны.</a:t>
            </a:r>
          </a:p>
          <a:p>
            <a:pPr algn="just"/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 Федерации, например, утверждает изменения границ между субъектами РФ, назначает выборы Президента РФ, назначает на должность судей Конституционного суда РФ, Генерального прокурора РФ и др.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4991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229600" cy="6408712"/>
          </a:xfrm>
        </p:spPr>
        <p:txBody>
          <a:bodyPr>
            <a:norm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Дума дает согласие на назначение председателя Правительства РФ, решает вопрос о доверии Правительству РФ, назначает на должность председателя Центрального банка РФ, председателя Счетной палаты, уполномоченного по правам человека, объявляет амнистию и др.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Федеральные законы принимаются Государственной Думой. Затем они передаются на рассмотрение и одобрение Совету Федерации. Закон вступает в действие после его подписания Президентом РФ.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Совет Федерации входят по два представителя от каждого субъекта РФ: по одному от представительного и исполнительного органов государственной власти.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Дума состоит из 450 депутатов. Она избирается сроком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пять лет.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Депутатом Государственной Думы может быть избран имеющий право участвовать в выборах гражданин РФ, достигший 21 года. Депутаты Госдумы работают на профессиональной постоянной основе.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9116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ПРАВИТЕЛЬСТВО РФ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340768"/>
            <a:ext cx="8229600" cy="5256584"/>
          </a:xfrm>
        </p:spPr>
        <p:txBody>
          <a:bodyPr>
            <a:normAutofit fontScale="92500"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Высшим органом исполнительной власти в Российской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состоит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председателя Правительства, его заместителей и федеральных министров.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Председатель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Правительства РФ назначается Президентом РФ с согласия Государственной Думы. После назначения на свою должность председатель правительства представляет президенту предложения о структуре федеральных органов исполнительной власти (министерствах, госкомитетах и т.д.) и предлагает кандидатуры своих заместителей и федеральных министров.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Правительство разрабатывает и представляет Госдуме для утверждения государственный бюджет и обеспечивает его исполнение, управляет федеральной собственностью, принимает меры по обеспечению обороны страны, государственной безопасности, реализации внешней политики РФ, осуществляет меры по обеспечению законности, прав человека и др.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5121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Правосудие в РФ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268760"/>
            <a:ext cx="7969696" cy="5400600"/>
          </a:xfrm>
        </p:spPr>
        <p:txBody>
          <a:bodyPr>
            <a:normAutofit/>
          </a:bodyPr>
          <a:lstStyle/>
          <a:p>
            <a:pPr algn="just"/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 только судом. </a:t>
            </a:r>
            <a:endParaRPr lang="ru-RU" sz="2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Подавляющее большинство дел рассматривается районными, городскими, областными судами. Создание чрезвычайных судов не допускается. Судьи несменяемы, неприкосновенны, независимы и подчиняются только закону. Разбирательство дела во всех судах открытое. В судопроизводстве осуществляются принципы состязательности и равноправия сторон. Предусмотрено участие присяжных заседателей в судопроизводстве - в случаях, предусмотренных федеральным законом. </a:t>
            </a:r>
          </a:p>
          <a:p>
            <a:pPr algn="just"/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систему судебной власти Российской Федерации входят следующие суды: </a:t>
            </a:r>
            <a:r>
              <a:rPr lang="ru-RU" sz="2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Конституционный суд РФ, Верховный суд РФ, Высший арбитражный суд РФ,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республиканский, областной, краевой, городской, районный.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5837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404664"/>
            <a:ext cx="8280920" cy="6192688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Главная компетенция </a:t>
            </a:r>
            <a:r>
              <a:rPr lang="ru-RU" sz="24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Конституционного суда </a:t>
            </a:r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РФ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рассмотрение дел о соответствии Конституции РФ федеральных законов, конституций республик, уставов и иных нормативных актов субъектов РФ; договоров между центром и субъектами РФ, а также договоров между субъектами РФ; не вступивших в силу международных договоров РФ.</a:t>
            </a:r>
          </a:p>
          <a:p>
            <a:pPr algn="just"/>
            <a:r>
              <a:rPr lang="ru-RU" sz="24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Верховный суд РФ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высший судебный орган по гражданским, уголовным, административным и иным делам, подсудным судам общей юрисдикции, он осуществляет общий надзор за их деятельностью и дает разъяснения по вопросам судебной практики.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Высшей компетенцией в разрешении экономических споров и иных дел обладает </a:t>
            </a:r>
            <a:r>
              <a:rPr lang="ru-RU" sz="24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Высший арбитражный суд РФ.</a:t>
            </a:r>
            <a:endParaRPr lang="ru-RU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 иметь в виду, что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4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рокуратура </a:t>
            </a:r>
            <a:r>
              <a:rPr lang="ru-RU" sz="24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РФ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входит в систему судебной власти. Она образует самостоятельную единую централизованную систему с подчинением нижестоящих прокуроров вышестоящим и Генеральному прокурору РФ.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Последний назначается на должность и освобождается от нее Советом Федерации по представлению Президента РФ. Прокуратура поддерживает законность и правопорядок от имени государства.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4555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764704"/>
            <a:ext cx="8229600" cy="4752527"/>
          </a:xfrm>
        </p:spPr>
        <p:txBody>
          <a:bodyPr>
            <a:normAutofit/>
          </a:bodyPr>
          <a:lstStyle/>
          <a:p>
            <a:pPr marL="114300" indent="0" algn="ctr">
              <a:buNone/>
            </a:pPr>
            <a:r>
              <a:rPr lang="ru-RU" sz="28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качестве экономического базиса общества Конституция </a:t>
            </a:r>
            <a:r>
              <a:rPr lang="ru-RU" sz="28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декларирует:</a:t>
            </a:r>
          </a:p>
          <a:p>
            <a:pPr algn="just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свободу экономической деятельности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свободу труда</a:t>
            </a:r>
          </a:p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равенство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государственной, муниципальной и частной форм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собственности</a:t>
            </a:r>
          </a:p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неприкосновенность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частной собственности.</a:t>
            </a:r>
          </a:p>
        </p:txBody>
      </p:sp>
    </p:spTree>
    <p:extLst>
      <p:ext uri="{BB962C8B-B14F-4D97-AF65-F5344CB8AC3E}">
        <p14:creationId xmlns:p14="http://schemas.microsoft.com/office/powerpoint/2010/main" val="383495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796492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Что такое «право» и что такое «обязанность»? В чем их различие?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2348880"/>
            <a:ext cx="8229600" cy="4320480"/>
          </a:xfrm>
        </p:spPr>
        <p:txBody>
          <a:bodyPr>
            <a:normAutofit/>
          </a:bodyPr>
          <a:lstStyle/>
          <a:p>
            <a:pPr algn="just"/>
            <a:r>
              <a:rPr lang="ru-RU" sz="28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«право»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это то, что государство гарантирует дать своим гражданам, а вот </a:t>
            </a:r>
            <a:r>
              <a:rPr lang="ru-RU" sz="28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«обязанность»,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наоборот, - это то, что граждане гарантируют дать своему государству. В этом и состоит их различие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Конституции правам и обязанностям человека отведена целая глава, включающая в себя </a:t>
            </a:r>
            <a:r>
              <a:rPr lang="ru-RU" sz="28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50 статей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причем, права даются в совокупности со свободами.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0618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7620000" cy="1143000"/>
          </a:xfrm>
        </p:spPr>
        <p:txBody>
          <a:bodyPr/>
          <a:lstStyle/>
          <a:p>
            <a:r>
              <a:rPr lang="ru-RU" b="1" dirty="0"/>
              <a:t>Права и свободы граждан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24744"/>
            <a:ext cx="7347845" cy="5733256"/>
          </a:xfrm>
        </p:spPr>
        <p:txBody>
          <a:bodyPr>
            <a:normAutofit/>
          </a:bodyPr>
          <a:lstStyle/>
          <a:p>
            <a:pPr lvl="2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 избирать и быть избранным, </a:t>
            </a:r>
          </a:p>
          <a:p>
            <a:pPr lvl="2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равенство прав и свобод,</a:t>
            </a:r>
          </a:p>
          <a:p>
            <a:pPr lvl="2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 на жизнь,</a:t>
            </a:r>
          </a:p>
          <a:p>
            <a:pPr lvl="2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 на личную неприкосновенность, </a:t>
            </a:r>
          </a:p>
          <a:p>
            <a:pPr lvl="2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 на защиту своей чести и доброго имени,</a:t>
            </a:r>
          </a:p>
          <a:p>
            <a:pPr lvl="2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 на свободное передвижение,</a:t>
            </a:r>
          </a:p>
          <a:p>
            <a:pPr lvl="2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 на жилище и его неприкосновенность,</a:t>
            </a:r>
          </a:p>
          <a:p>
            <a:pPr lvl="2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 на труд,</a:t>
            </a:r>
          </a:p>
          <a:p>
            <a:pPr lvl="2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 на отдых,</a:t>
            </a:r>
          </a:p>
          <a:p>
            <a:pPr lvl="2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 на образование,</a:t>
            </a:r>
          </a:p>
          <a:p>
            <a:pPr lvl="2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 на охрану здоровья и медицинскую помощь,</a:t>
            </a:r>
          </a:p>
          <a:p>
            <a:pPr lvl="2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 на получение юридической помощи, </a:t>
            </a:r>
          </a:p>
          <a:p>
            <a:pPr lvl="2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 на получение социальной помощи,</a:t>
            </a:r>
          </a:p>
          <a:p>
            <a:pPr lvl="2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свобода мысли и слова,</a:t>
            </a:r>
          </a:p>
          <a:p>
            <a:pPr lvl="2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свобода совести, свобода вероисповедания,</a:t>
            </a:r>
          </a:p>
          <a:p>
            <a:pPr lvl="2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свобода информации,</a:t>
            </a:r>
          </a:p>
          <a:p>
            <a:pPr lvl="2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свобода творчества.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3348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Обязанности граждан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ru-RU" dirty="0"/>
              <a:t>•	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обязанность защищать Родину.</a:t>
            </a:r>
          </a:p>
          <a:p>
            <a:pPr marL="11430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обязанность соблюдать законы,</a:t>
            </a:r>
          </a:p>
          <a:p>
            <a:pPr marL="11430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обязанность сохранять природу и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окружающую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среду,</a:t>
            </a:r>
          </a:p>
          <a:p>
            <a:pPr marL="11430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обязанность платить налоги.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2077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7620000" cy="213285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Забота о детях, их воспитание – равное право и обязанность родителей.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2276872"/>
            <a:ext cx="8229600" cy="3747392"/>
          </a:xfrm>
        </p:spPr>
        <p:txBody>
          <a:bodyPr>
            <a:normAutofit/>
          </a:bodyPr>
          <a:lstStyle/>
          <a:p>
            <a:pPr algn="just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Посмотрите, как много у любого россиянина прав и свобод, а как немного обязанностей возлагает на них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государство. Сегодня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 – дети, а в 18 лет вы станете полноправными взрослыми гражданами и, в дальнейшем, конечно же, родителями. Всегда помните о том, что забота о детях, их воспитание – это не только право, но и обязанность. У каждого ребенка есть право на любовь и заботу. </a:t>
            </a:r>
          </a:p>
        </p:txBody>
      </p:sp>
    </p:spTree>
    <p:extLst>
      <p:ext uri="{BB962C8B-B14F-4D97-AF65-F5344CB8AC3E}">
        <p14:creationId xmlns:p14="http://schemas.microsoft.com/office/powerpoint/2010/main" val="2180844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7620000" cy="5564088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/>
              <a:t>С точки зрения порядка изменения российская Конституция является </a:t>
            </a:r>
            <a:r>
              <a:rPr lang="ru-RU" i="1" dirty="0"/>
              <a:t>«жесткой</a:t>
            </a:r>
            <a:r>
              <a:rPr lang="ru-RU" i="1" dirty="0" smtClean="0"/>
              <a:t>». Это </a:t>
            </a:r>
            <a:r>
              <a:rPr lang="ru-RU" dirty="0" smtClean="0"/>
              <a:t>заключается </a:t>
            </a:r>
            <a:r>
              <a:rPr lang="ru-RU" dirty="0"/>
              <a:t>в том, что, следуя мировой практике, Конституция РФ содержит так называемые «защищенные» положения, которые не могут быть изменены путем внесения поправок в конституционный текст. Это гл. 1 «Основы </a:t>
            </a:r>
            <a:r>
              <a:rPr lang="ru-RU" dirty="0" err="1" smtClean="0"/>
              <a:t>конституцион-ного</a:t>
            </a:r>
            <a:r>
              <a:rPr lang="ru-RU" dirty="0" smtClean="0"/>
              <a:t> </a:t>
            </a:r>
            <a:r>
              <a:rPr lang="ru-RU" dirty="0"/>
              <a:t>строя», гл. 2 «Права и свободы человека и </a:t>
            </a:r>
            <a:r>
              <a:rPr lang="ru-RU" dirty="0" err="1" smtClean="0"/>
              <a:t>граждани</a:t>
            </a:r>
            <a:r>
              <a:rPr lang="ru-RU" dirty="0" smtClean="0"/>
              <a:t>-на</a:t>
            </a:r>
            <a:r>
              <a:rPr lang="ru-RU" dirty="0"/>
              <a:t>» и гл. 9 «Конституционные поправки и пересмотр Конституции». Положения данных глав могут быть изменены только путем принятия новой Конституции страны, т. е. законотворческая функция парламента в этом случае ограничена. Остальные главы Конституции (гл. 3–8) могут быть изменены Федеральным Собранием, однако по более сложной процедуре. В связи с изложенным следует различать понятия </a:t>
            </a:r>
            <a:r>
              <a:rPr lang="ru-RU" i="1" dirty="0"/>
              <a:t>«пересмотр Конституции» </a:t>
            </a:r>
            <a:r>
              <a:rPr lang="ru-RU" dirty="0"/>
              <a:t>(если речь идет о внесении изменений в «защищенные» главы) и </a:t>
            </a:r>
            <a:r>
              <a:rPr lang="ru-RU" i="1" dirty="0"/>
              <a:t>«внесение поправок к Конституции» </a:t>
            </a:r>
            <a:r>
              <a:rPr lang="ru-RU" dirty="0"/>
              <a:t>(если имеются в виду изменения гл. 3–8).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899592" y="209026"/>
            <a:ext cx="74739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ИЗМЕНЕНИЯ КОНСТИТУЦИИ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4106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ВНЕСЕНИЕ ПОПРАВОК В КОНСТИТУЦИЮ</a:t>
            </a:r>
            <a:endParaRPr lang="ru-RU" b="1" dirty="0"/>
          </a:p>
        </p:txBody>
      </p:sp>
      <p:pic>
        <p:nvPicPr>
          <p:cNvPr id="4" name="Объект 3" descr="Конституционное право Российской Федерации: конспект лекций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15886"/>
            <a:ext cx="7620000" cy="41692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484178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7620000" cy="6140152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Следующий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аспект «жесткости» Конституции РФ заключается в установлении достаточно сложной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процедуры изменения Основного Закона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(схема 4). Правила здесь следующие. Во-первых, круг субъектов права законодательной инициативы сужен. Если по общему правилу таким правом обладают Президент РФ, Совет Федерации и каждый из его членов, каждый депутат Государственной Думы, Правительство РФ, законодательные (представительные) органы субъектов РФ, а также Конституционный Суд РФ, Верховный Суд РФ и Высший Арбитражный Суд РФ по вопросам своего ведения (ч. 1 ст. 104 Конституции РФ), то инициировать внесение изменений в Конституцию страны (выступать в качестве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субъектов конституционной законодательной инициативы)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могут только глава государства, Совет Федерации и Государственная Дума в целом или группы численностью не менее 1/5 состава каждой из палат, Правительство РФ и региональные парламенты (ст. 134 Конституции). При этом правом конституционной законодательной инициативы обладает всенародно избранный действующий Президент РФ. В соответствии с ч. 3 ст. 92 Конституции РФ исполняющий обязанности Президента РФ (Председатель Правительства РФ) не вправе вносить предложения о поправках и пересмотре положений Основного Закона.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45488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426170"/>
          </a:xfrm>
        </p:spPr>
        <p:txBody>
          <a:bodyPr/>
          <a:lstStyle/>
          <a:p>
            <a:pPr algn="ctr"/>
            <a:r>
              <a:rPr lang="ru-RU" sz="3200" b="1" dirty="0" smtClean="0"/>
              <a:t>Отличие процедуры пересмотра Конституции и внесения в неё поправок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04864"/>
            <a:ext cx="7620000" cy="4195936"/>
          </a:xfrm>
        </p:spPr>
        <p:txBody>
          <a:bodyPr>
            <a:norm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пересмотра положений гл. 1, 2 и 9 Конституции РФ должен быть созван специальный орган –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Конституционное Собрание.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Статус этого органа должен быть определен федеральным конституционным законом, однако такой закон пока не принят, и определенно говорить о составе, порядке формирования и созыва Конституционного Собрания, сроках его полномочий, процедурных моментах и пр. в настоящее время невозможно.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59288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640"/>
            <a:ext cx="7620000" cy="6212160"/>
          </a:xfrm>
        </p:spPr>
        <p:txBody>
          <a:bodyPr>
            <a:no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изменения положений гл. 3–8 Конституции РФ определен в ст. 136 Основного Закона и в Федеральном законе от 04.03.1998 № 33-ФЗ «О порядке принятия и вступления в силу поправок к Конституции Российской Федерации». Такие изменения вносятся путем принятия специальных законов о поправках. Обязательные процедурные требования здесь следующие: одобрение большинством не менее 2/3 голосов от общего (т. е. конституционно установленного) числа депутатов Государственной Думы и 3/4 голосов от общего числа членов Совета Федерации, а также органами законодательной власти не менее чем 2/3 субъектов РФ (принять решение об одобрении либо неодобрении поступившего из Совета Федерации закона о поправках региональные парламенты должны в течение года).</a:t>
            </a: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94341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6632"/>
            <a:ext cx="8280920" cy="6624736"/>
          </a:xfrm>
        </p:spPr>
        <p:txBody>
          <a:bodyPr>
            <a:noAutofit/>
          </a:bodyPr>
          <a:lstStyle/>
          <a:p>
            <a:pPr marL="11430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отношении принятых законов о поправках Президент РФ не обладает правом вето: в течение 14 дней они должны быть подписаны им и обнародованы. В месячный срок после вступления в силу закона о поправках Президент РФ должен официально опубликовать новый (измененный) текст Конституции РФ. В случае, если закон о поправке (поправках) к Конституции РФ не получит одобрения законодательных (представительных) органов государственной власти не менее чем 2/3 субъектов РФ, повторное внесение в Государственную Думу предложения о данной поправке (данных поправках) допускается не ранее чем через один год со дня установления результатов рассмотрения закона региональными парламентами. Результаты рассмотрения устанавливает и объявляет Совет Федерации, при этом постановление Совета Федерации об установлении результатов рассмотрения в течение семи дней со дня его принятия может быть обжаловано в Верховном Суде РФ Президентом РФ или законодательным органом любого субъекта РФ. Указанный жесткий порядок изменения Конституции РФ не касается порядка изменения лишь одной конституционной нормы – ч. 1 ст. 65, определяющей состав Российской Федерации. Изменения в эту статью вносятся либо на основании федерального конституционного закона об изменении состава Российской Федерации, либо указом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Президента.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38651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640"/>
            <a:ext cx="7620000" cy="6212160"/>
          </a:xfrm>
        </p:spPr>
        <p:txBody>
          <a:bodyPr>
            <a:normAutofit fontScale="92500"/>
          </a:bodyPr>
          <a:lstStyle/>
          <a:p>
            <a:pPr marL="1143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Рассмотренный сложный порядок изменения российской Конституции призван обеспечить стабильность политической и правовой системы, Основного Закона государства вообще и базовых принципов (основ конституционного строя, составляющих правового статуса личности) в особенности. В то же время следует иметь в виду, что сами по себе юридические нормы еще не гарантируют стабильности Конституции. Огромную роль здесь играют факторы политического и исторического характера. Стабильность Конституции не следует рассматривать как ее неизменность: кардинальные изменения политической и социальной действительности в обязательном порядке должны влечь за собой изменения и Основного Закона государства, в противном случае возможна социальная нестабильность в обществе. Кроме того, Конституция РФ – конституция «живая»: при неизменности до сих пор ее текста (отдельные изменения в ч. 1 ст. 65 не являются принципиальными, сущностными) конституционные положения постоянно и весьма активно развиваются через принимаемые федеральные конституционные законы и федеральные законы, акты Конституционного Суда РФ, складывающиеся конституционные обычаи и т. 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07496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7620000" cy="5924128"/>
          </a:xfrm>
        </p:spPr>
        <p:txBody>
          <a:bodyPr/>
          <a:lstStyle/>
          <a:p>
            <a:pPr algn="just"/>
            <a:r>
              <a:rPr lang="ru-RU" sz="24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Конституция РФ –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конституция кодифицированная (консолидированная), т. е. представляет собой единый, достаточно лаконичный документ, содержащий принципиальные положения, закрепляющие и регулирующие различные аспекты общественных отношений. Этим она отличается от некодифицированных конституций некоторых государств, например, Великобритании, Израиля, состоящих из большого набора различных источников, в том числе и неписаных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81889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628800"/>
            <a:ext cx="7620000" cy="3312368"/>
          </a:xfrm>
        </p:spPr>
        <p:txBody>
          <a:bodyPr/>
          <a:lstStyle/>
          <a:p>
            <a:r>
              <a:rPr lang="ru-RU" b="1" dirty="0" smtClean="0"/>
              <a:t>ПРАКТИЧЕСКИЕ ЗАНЯТИЯ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825690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РАЗМИНКА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268760"/>
            <a:ext cx="8208912" cy="5472608"/>
          </a:xfrm>
        </p:spPr>
        <p:txBody>
          <a:bodyPr>
            <a:normAutofit fontScale="55000" lnSpcReduction="20000"/>
          </a:bodyPr>
          <a:lstStyle/>
          <a:p>
            <a:pPr lvl="0"/>
            <a:r>
              <a:rPr lang="ru-RU" sz="4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Процедура вступления в должность главы государства - _____</a:t>
            </a:r>
          </a:p>
          <a:p>
            <a:pPr lvl="0"/>
            <a:r>
              <a:rPr lang="ru-RU" sz="4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Гарантом Конституции РФ является _____</a:t>
            </a:r>
          </a:p>
          <a:p>
            <a:pPr lvl="0"/>
            <a:r>
              <a:rPr lang="ru-RU" sz="4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Конституция РФ состоит из _____ глав.</a:t>
            </a:r>
          </a:p>
          <a:p>
            <a:pPr lvl="0"/>
            <a:r>
              <a:rPr lang="ru-RU" sz="4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Конституция РФ состоит из _____ статей.</a:t>
            </a:r>
          </a:p>
          <a:p>
            <a:pPr lvl="0"/>
            <a:r>
              <a:rPr lang="ru-RU" sz="4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 высшего непосредственного выражения власти народа, предусмотренная Конституцией РФ, - _____</a:t>
            </a:r>
          </a:p>
          <a:p>
            <a:pPr lvl="0"/>
            <a:r>
              <a:rPr lang="ru-RU" sz="4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исполнительной ветви власти относится _____</a:t>
            </a:r>
          </a:p>
          <a:p>
            <a:pPr lvl="0"/>
            <a:r>
              <a:rPr lang="ru-RU" sz="4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Достоинство личности охраняется _____</a:t>
            </a:r>
          </a:p>
          <a:p>
            <a:pPr lvl="0"/>
            <a:r>
              <a:rPr lang="ru-RU" sz="4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 </a:t>
            </a:r>
            <a:r>
              <a:rPr lang="ru-RU" sz="4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избирать относится к _____</a:t>
            </a:r>
          </a:p>
          <a:p>
            <a:pPr lvl="0"/>
            <a:r>
              <a:rPr lang="ru-RU" sz="4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Общедоступность </a:t>
            </a:r>
            <a:r>
              <a:rPr lang="ru-RU" sz="4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бесплатность образования гарантируется в пределах _____</a:t>
            </a:r>
          </a:p>
          <a:p>
            <a:pPr lvl="0"/>
            <a:r>
              <a:rPr lang="ru-RU" sz="4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Понятие «экстернат» характеризует право на _____</a:t>
            </a:r>
          </a:p>
          <a:p>
            <a:pPr lvl="0"/>
            <a:r>
              <a:rPr lang="ru-RU" sz="4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Защита Отечества для гражданина РФ является _____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4420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136904" cy="6480720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 в гражданство называется _____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Наряду с рублем в России допускается хождение _____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Государственными символами России являются _____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Государственным языком на всей территории является _____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Палаты Федерального Собрания называются _____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Дума состоит из _____ депутатов.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полномочий Президента РФ _____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субъектов Федерации насчитывается _____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какой срок избираются депутаты Государственной Думы?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Назовите партию, одержавшую победу на парламентских выборах 2 декабря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2011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Расположите политические партии в том порядке, в каком они выиграли выборы в Государственную Думу.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9714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7620000" cy="1800200"/>
          </a:xfrm>
        </p:spPr>
        <p:txBody>
          <a:bodyPr/>
          <a:lstStyle/>
          <a:p>
            <a:pPr algn="ctr"/>
            <a:r>
              <a:rPr lang="ru-RU" sz="3200" b="1" dirty="0"/>
              <a:t>Необходимо определить, какое право сказочного героя нарушено, и закончить </a:t>
            </a:r>
            <a:r>
              <a:rPr lang="ru-RU" sz="3200" b="1" dirty="0" smtClean="0"/>
              <a:t>фразу(вспомним сказку Золотой ключик).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132856"/>
            <a:ext cx="7620000" cy="4267944"/>
          </a:xfrm>
        </p:spPr>
        <p:txBody>
          <a:bodyPr>
            <a:normAutofit lnSpcReduction="10000"/>
          </a:bodyPr>
          <a:lstStyle/>
          <a:p>
            <a:r>
              <a:rPr lang="ru-RU" dirty="0"/>
              <a:t>1.	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Схватив крысу Шушеру за хвост, Буратино нарушил ее право на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	Подарив Буратино азбуку и отправив его в школу, папа Карло надеялся, что Буратино воспользуется своим правом на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	Буратино хотел попасть в театр, потому что у него было право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	Напавшие на Буратино кот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Базилио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лиса Алиса пытались отнять у него деньги, что является покушением на право Буратино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	Полицейские, ворвавшиеся в каморку папы Карло, нарушили его право на _____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9788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620000" cy="1296144"/>
          </a:xfrm>
        </p:spPr>
        <p:txBody>
          <a:bodyPr/>
          <a:lstStyle/>
          <a:p>
            <a:pPr algn="ctr"/>
            <a:r>
              <a:rPr lang="ru-RU" sz="2800" b="1" dirty="0"/>
              <a:t>А </a:t>
            </a:r>
            <a:r>
              <a:rPr lang="ru-RU" sz="2800" b="1" dirty="0" smtClean="0"/>
              <a:t>теперь,  </a:t>
            </a:r>
            <a:r>
              <a:rPr lang="ru-RU" sz="2800" b="1" dirty="0"/>
              <a:t>вполне </a:t>
            </a:r>
            <a:r>
              <a:rPr lang="ru-RU" sz="2800" b="1" dirty="0" smtClean="0"/>
              <a:t> жизненная  правовая </a:t>
            </a:r>
            <a:r>
              <a:rPr lang="ru-RU" sz="2800" b="1" dirty="0"/>
              <a:t>ситуация, которая случилась или может случиться.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Известную актрису (назовем ее Надеждой Прекрасной) задержали в магазине за кражу золотых изделий. Все документы по делу вместе с обвинительным заключением были переданы в суд. Данным делом сразу заинтересовались пресса и телевидение. На судебном заседании присутствовала толпа журналистов. Судья давал интервью газетам, радио-и телекомпаниям, называя Надежду Прекрасную преступницей и обещая вынести ей суровое наказание, которое станет предупреждением для тех, кто ворует в магазинах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  <a:p>
            <a:pPr marL="114300" indent="0" algn="ctr">
              <a:buNone/>
            </a:pPr>
            <a:r>
              <a:rPr lang="ru-RU" b="1" i="1" u="sng" dirty="0"/>
              <a:t>Было ли нарушено право на справедливое ведение процесса? Свой ответ поясните.</a:t>
            </a:r>
          </a:p>
          <a:p>
            <a:endParaRPr lang="ru-RU" b="1" i="1" u="sng" dirty="0"/>
          </a:p>
        </p:txBody>
      </p:sp>
    </p:spTree>
    <p:extLst>
      <p:ext uri="{BB962C8B-B14F-4D97-AF65-F5344CB8AC3E}">
        <p14:creationId xmlns:p14="http://schemas.microsoft.com/office/powerpoint/2010/main" val="4024113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Следующая ситуация :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Пятнадцатилетний Павел не верил в Бога. А его родители считали, что каждый должен ходить в церковь, молиться и знать Библию. Родители заставили Павла ходить в воскресную школу при церкви, несмотря на то, что ребенок этого не хотел.</a:t>
            </a:r>
          </a:p>
          <a:p>
            <a:pPr marL="114300" indent="0">
              <a:buNone/>
            </a:pPr>
            <a:endParaRPr lang="ru-RU" sz="2800" b="1" i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ctr">
              <a:buNone/>
            </a:pPr>
            <a:r>
              <a:rPr lang="ru-RU" sz="28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Были </a:t>
            </a:r>
            <a:r>
              <a:rPr lang="ru-RU" sz="28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 в данном случае нарушены права человека? Свой ответ поясните.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5422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9690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Соседство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445</TotalTime>
  <Words>2902</Words>
  <Application>Microsoft Office PowerPoint</Application>
  <PresentationFormat>Экран (4:3)</PresentationFormat>
  <Paragraphs>147</Paragraphs>
  <Slides>41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2" baseType="lpstr">
      <vt:lpstr>Соседство</vt:lpstr>
      <vt:lpstr>КОНСТИТУЦИОННОЕ ПРАВО</vt:lpstr>
      <vt:lpstr>Конституционное право России</vt:lpstr>
      <vt:lpstr>Принципы конституционного права:</vt:lpstr>
      <vt:lpstr>Основные источники Конституционного права:</vt:lpstr>
      <vt:lpstr>Конституционное право регулирует два основных блока общественных отношений:</vt:lpstr>
      <vt:lpstr>Презентация PowerPoint</vt:lpstr>
      <vt:lpstr>Презентация PowerPoint</vt:lpstr>
      <vt:lpstr>Презентация PowerPoint</vt:lpstr>
      <vt:lpstr>ИСТОРИЯ СОЗДАНИЯ КОНСТИТУЦИЙ</vt:lpstr>
      <vt:lpstr>Презентация PowerPoint</vt:lpstr>
      <vt:lpstr>ДЕЙСТВУЮЩАЯ        конституция</vt:lpstr>
      <vt:lpstr>Презентация PowerPoint</vt:lpstr>
      <vt:lpstr>Осуществление государственной власти в РФ  (главы 4-7)</vt:lpstr>
      <vt:lpstr>ПРЕЗИДЕНТ</vt:lpstr>
      <vt:lpstr>Презентация PowerPoint</vt:lpstr>
      <vt:lpstr>Презентация PowerPoint</vt:lpstr>
      <vt:lpstr>ПАРЛАМЕНТ</vt:lpstr>
      <vt:lpstr>Презентация PowerPoint</vt:lpstr>
      <vt:lpstr>ПРАВИТЕЛЬСТВО РФ</vt:lpstr>
      <vt:lpstr>Правосудие в РФ</vt:lpstr>
      <vt:lpstr>Презентация PowerPoint</vt:lpstr>
      <vt:lpstr>Презентация PowerPoint</vt:lpstr>
      <vt:lpstr>Что такое «право» и что такое «обязанность»? В чем их различие?</vt:lpstr>
      <vt:lpstr>Права и свободы граждан </vt:lpstr>
      <vt:lpstr>Обязанности граждан</vt:lpstr>
      <vt:lpstr>Забота о детях, их воспитание – равное право и обязанность родителей.</vt:lpstr>
      <vt:lpstr>Презентация PowerPoint</vt:lpstr>
      <vt:lpstr>ВНЕСЕНИЕ ПОПРАВОК В КОНСТИТУЦИЮ</vt:lpstr>
      <vt:lpstr>Презентация PowerPoint</vt:lpstr>
      <vt:lpstr>Отличие процедуры пересмотра Конституции и внесения в неё поправок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ПРАКТИЧЕСКИЕ ЗАНЯТИЯ</vt:lpstr>
      <vt:lpstr>РАЗМИНКА</vt:lpstr>
      <vt:lpstr>Презентация PowerPoint</vt:lpstr>
      <vt:lpstr>Необходимо определить, какое право сказочного героя нарушено, и закончить фразу(вспомним сказку Золотой ключик).</vt:lpstr>
      <vt:lpstr>А теперь,  вполне  жизненная  правовая ситуация, которая случилась или может случиться.</vt:lpstr>
      <vt:lpstr>Следующая ситуация :</vt:lpstr>
      <vt:lpstr>Презентация PowerPoint</vt:lpstr>
    </vt:vector>
  </TitlesOfParts>
  <Company>DNS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КОНСТИТУЦИОННОЕ ПРАВО</dc:title>
  <dc:creator>Марина</dc:creator>
  <cp:lastModifiedBy>Марина</cp:lastModifiedBy>
  <cp:revision>23</cp:revision>
  <cp:lastPrinted>2014-10-30T04:35:20Z</cp:lastPrinted>
  <dcterms:created xsi:type="dcterms:W3CDTF">2014-10-29T05:34:17Z</dcterms:created>
  <dcterms:modified xsi:type="dcterms:W3CDTF">2014-10-30T04:40:13Z</dcterms:modified>
</cp:coreProperties>
</file>